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8"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1F9B-4259-45CF-9759-A64691C42A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C59315-4B0D-489C-A1A9-0306D1D6E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E450F1-52DA-4695-ACDC-799176EADECE}"/>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5" name="Footer Placeholder 4">
            <a:extLst>
              <a:ext uri="{FF2B5EF4-FFF2-40B4-BE49-F238E27FC236}">
                <a16:creationId xmlns:a16="http://schemas.microsoft.com/office/drawing/2014/main" id="{BC8B664E-CA7B-48C7-9AE4-CF6055177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A6902-B93B-4202-B078-0B4165DC96C9}"/>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281840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90CA-6786-4538-91AE-FD0B5D2F35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925F29-D5D0-4F97-8567-AE96A812C4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062A9-4ED5-4DDE-8F7E-4DED0317DAEB}"/>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5" name="Footer Placeholder 4">
            <a:extLst>
              <a:ext uri="{FF2B5EF4-FFF2-40B4-BE49-F238E27FC236}">
                <a16:creationId xmlns:a16="http://schemas.microsoft.com/office/drawing/2014/main" id="{FCF83766-51A1-4E75-9B29-26B8675B6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84BB0-80FF-4F9B-B266-9DD36705CCAE}"/>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87077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51DDD-7760-42DE-AF3B-84AF7B5102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D72518-91D3-430C-8EC1-76C1CE1EAA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2D2A3-9593-4D78-BDE9-93178B855949}"/>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5" name="Footer Placeholder 4">
            <a:extLst>
              <a:ext uri="{FF2B5EF4-FFF2-40B4-BE49-F238E27FC236}">
                <a16:creationId xmlns:a16="http://schemas.microsoft.com/office/drawing/2014/main" id="{1B2C3E06-948F-4419-868C-EA286947D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9F36-2566-44CB-903D-51F56DC08B7C}"/>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423291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333F-C1B8-4678-873F-993DE07BA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655EF-A251-4683-904E-B8D12E2EF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1BE53-DF3D-40CA-AB81-59346B71B733}"/>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5" name="Footer Placeholder 4">
            <a:extLst>
              <a:ext uri="{FF2B5EF4-FFF2-40B4-BE49-F238E27FC236}">
                <a16:creationId xmlns:a16="http://schemas.microsoft.com/office/drawing/2014/main" id="{C390260F-4C99-4D50-B171-848AB010A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661D2-A95E-489F-99FA-E832E00A6CA5}"/>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14367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D15F-6250-4AFC-B7BB-B0E032861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26E099-77D4-4C07-92DB-0D3D78E9F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7F179-716E-4EDA-A19F-9360A8D455CD}"/>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5" name="Footer Placeholder 4">
            <a:extLst>
              <a:ext uri="{FF2B5EF4-FFF2-40B4-BE49-F238E27FC236}">
                <a16:creationId xmlns:a16="http://schemas.microsoft.com/office/drawing/2014/main" id="{3022B5AA-0642-4CE4-8806-EAFC40D9F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F4D57-0E4E-41A8-9B8F-E4BD9329169F}"/>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399838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2C8F-302D-4B37-BCB8-E646609C5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80A98-F438-464A-AD73-CCE268DCC0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9FE08-61B6-44E7-A62A-C133C17DAF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5EE4D-DB42-4492-8ADA-3B923817AC46}"/>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6" name="Footer Placeholder 5">
            <a:extLst>
              <a:ext uri="{FF2B5EF4-FFF2-40B4-BE49-F238E27FC236}">
                <a16:creationId xmlns:a16="http://schemas.microsoft.com/office/drawing/2014/main" id="{F30C295D-1667-4C1F-9EF6-CF61EA6D3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A7F15-C9DE-4D2D-A6A8-3CC539A84139}"/>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386846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055-4970-42AB-BD38-E61C6138D9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5B28DF-8FCB-48A0-B667-EF66A5DED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6F5A17-D8B1-423C-B0E2-2D74A53BBC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A8D41-8472-4864-AB73-403B13A74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544C68-C20B-4E70-A801-352CE7F371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A72E90-96A2-4ECE-AE9D-40CDC32F1700}"/>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8" name="Footer Placeholder 7">
            <a:extLst>
              <a:ext uri="{FF2B5EF4-FFF2-40B4-BE49-F238E27FC236}">
                <a16:creationId xmlns:a16="http://schemas.microsoft.com/office/drawing/2014/main" id="{DEE0B907-13F5-4A06-8119-8AC5EB91E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5AE136-68AC-4E62-92C6-6BE1FF77ACFD}"/>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46283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9715-96FA-484E-8F27-FA070070F7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1ADFF3-DFEC-4FB2-9B00-2A31A3F9427E}"/>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4" name="Footer Placeholder 3">
            <a:extLst>
              <a:ext uri="{FF2B5EF4-FFF2-40B4-BE49-F238E27FC236}">
                <a16:creationId xmlns:a16="http://schemas.microsoft.com/office/drawing/2014/main" id="{4893D5D3-13C3-430E-B69B-5EEEFDC5D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84B193-2E88-49DC-ABAF-3963B28D321E}"/>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225355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2ACCF8-A0F3-4F81-8D50-30445AE35072}"/>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3" name="Footer Placeholder 2">
            <a:extLst>
              <a:ext uri="{FF2B5EF4-FFF2-40B4-BE49-F238E27FC236}">
                <a16:creationId xmlns:a16="http://schemas.microsoft.com/office/drawing/2014/main" id="{B6A6851B-7F6D-4D25-8568-90DAE4D10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B081B9-DACF-4634-9D5C-EF070EBBFEBC}"/>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415497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3C6C-A4CD-4CEC-BA64-678F42AB7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798F8-44EE-484D-8E5F-834933EF8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97107D-6927-4F1C-8A81-267AB065C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092A66-3D00-4291-A9D1-881DD8CB675B}"/>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6" name="Footer Placeholder 5">
            <a:extLst>
              <a:ext uri="{FF2B5EF4-FFF2-40B4-BE49-F238E27FC236}">
                <a16:creationId xmlns:a16="http://schemas.microsoft.com/office/drawing/2014/main" id="{F472AABC-C447-4C1A-97E9-FF9A323C0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F0FDF-E3AF-4F6B-8918-0970AA03E024}"/>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385197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93A-A4A0-4725-AC42-44AF19EEA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E411B-FFA6-47C2-8A53-871091F8A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EA854-7B04-4A8F-B4CB-031B3CCB5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166E5E-5E40-4667-B59A-88887B5AA98A}"/>
              </a:ext>
            </a:extLst>
          </p:cNvPr>
          <p:cNvSpPr>
            <a:spLocks noGrp="1"/>
          </p:cNvSpPr>
          <p:nvPr>
            <p:ph type="dt" sz="half" idx="10"/>
          </p:nvPr>
        </p:nvSpPr>
        <p:spPr/>
        <p:txBody>
          <a:bodyPr/>
          <a:lstStyle/>
          <a:p>
            <a:fld id="{EBB8DFCB-1E99-4079-9B02-27B93F39FA84}" type="datetimeFigureOut">
              <a:rPr lang="en-US" smtClean="0"/>
              <a:t>9/15/2019</a:t>
            </a:fld>
            <a:endParaRPr lang="en-US"/>
          </a:p>
        </p:txBody>
      </p:sp>
      <p:sp>
        <p:nvSpPr>
          <p:cNvPr id="6" name="Footer Placeholder 5">
            <a:extLst>
              <a:ext uri="{FF2B5EF4-FFF2-40B4-BE49-F238E27FC236}">
                <a16:creationId xmlns:a16="http://schemas.microsoft.com/office/drawing/2014/main" id="{2AB66C39-275A-4E7E-99B6-AF5C7A541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D5A7D2-D839-43EC-8477-4D311D169C25}"/>
              </a:ext>
            </a:extLst>
          </p:cNvPr>
          <p:cNvSpPr>
            <a:spLocks noGrp="1"/>
          </p:cNvSpPr>
          <p:nvPr>
            <p:ph type="sldNum" sz="quarter" idx="12"/>
          </p:nvPr>
        </p:nvSpPr>
        <p:spPr/>
        <p:txBody>
          <a:bodyPr/>
          <a:lstStyle/>
          <a:p>
            <a:fld id="{802F529C-22E7-4F2F-8403-3926FC04352D}" type="slidenum">
              <a:rPr lang="en-US" smtClean="0"/>
              <a:t>‹#›</a:t>
            </a:fld>
            <a:endParaRPr lang="en-US"/>
          </a:p>
        </p:txBody>
      </p:sp>
    </p:spTree>
    <p:extLst>
      <p:ext uri="{BB962C8B-B14F-4D97-AF65-F5344CB8AC3E}">
        <p14:creationId xmlns:p14="http://schemas.microsoft.com/office/powerpoint/2010/main" val="385332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D8F9-40D2-42B6-AAAF-DBD9E7E0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3FE579-3864-4057-AEB0-656F53B76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E26C4-FF0D-490A-B410-DF9DE1A70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8DFCB-1E99-4079-9B02-27B93F39FA84}" type="datetimeFigureOut">
              <a:rPr lang="en-US" smtClean="0"/>
              <a:t>9/15/2019</a:t>
            </a:fld>
            <a:endParaRPr lang="en-US"/>
          </a:p>
        </p:txBody>
      </p:sp>
      <p:sp>
        <p:nvSpPr>
          <p:cNvPr id="5" name="Footer Placeholder 4">
            <a:extLst>
              <a:ext uri="{FF2B5EF4-FFF2-40B4-BE49-F238E27FC236}">
                <a16:creationId xmlns:a16="http://schemas.microsoft.com/office/drawing/2014/main" id="{903134E6-D93C-4443-996D-844509AC6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7B283-94E6-4BB9-9C1B-D8F1519FA9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F529C-22E7-4F2F-8403-3926FC04352D}" type="slidenum">
              <a:rPr lang="en-US" smtClean="0"/>
              <a:t>‹#›</a:t>
            </a:fld>
            <a:endParaRPr lang="en-US"/>
          </a:p>
        </p:txBody>
      </p:sp>
    </p:spTree>
    <p:extLst>
      <p:ext uri="{BB962C8B-B14F-4D97-AF65-F5344CB8AC3E}">
        <p14:creationId xmlns:p14="http://schemas.microsoft.com/office/powerpoint/2010/main" val="113161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mdb.com/name/nm1152839/?ref_=rvi_n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youtu.be/ihD8zxjpCA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theforgestudios/videos/103289766014237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imdb.com/name/nm0128657/?ref_=nv_sr_1" TargetMode="External"/><Relationship Id="rId3" Type="http://schemas.openxmlformats.org/officeDocument/2006/relationships/image" Target="../media/image7.jpg"/><Relationship Id="rId7" Type="http://schemas.openxmlformats.org/officeDocument/2006/relationships/hyperlink" Target="https://www.imdb.com/name/nm1145617/?ref_=nv_sr_1"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imdb.com/name/nm1151972/?ref_=nv_sr_1" TargetMode="External"/><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hyperlink" Target="https://www.imdb.com/name/nm4874127/?ref_=nv_sr_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alatiafilms.com/"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liceoflifefilm.com/" TargetMode="External"/><Relationship Id="rId4" Type="http://schemas.openxmlformats.org/officeDocument/2006/relationships/hyperlink" Target="https://www.arrowstormentertainmen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sky, transport, satellite&#10;&#10;Description generated with high confidence">
            <a:extLst>
              <a:ext uri="{FF2B5EF4-FFF2-40B4-BE49-F238E27FC236}">
                <a16:creationId xmlns:a16="http://schemas.microsoft.com/office/drawing/2014/main" id="{E3B04536-858F-41E9-9889-5C524AD5E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869447"/>
            <a:ext cx="11496821" cy="2874204"/>
          </a:xfrm>
          <a:prstGeom prst="rect">
            <a:avLst/>
          </a:prstGeom>
        </p:spPr>
      </p:pic>
      <p:sp>
        <p:nvSpPr>
          <p:cNvPr id="2" name="Title 1">
            <a:extLst>
              <a:ext uri="{FF2B5EF4-FFF2-40B4-BE49-F238E27FC236}">
                <a16:creationId xmlns:a16="http://schemas.microsoft.com/office/drawing/2014/main" id="{FA55D98B-469D-4BCB-B267-508B281BD52E}"/>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rPr>
              <a:t>Outlawed Faith (</a:t>
            </a:r>
            <a:r>
              <a:rPr lang="en-US" sz="5400">
                <a:solidFill>
                  <a:srgbClr val="FFFFFF"/>
                </a:solidFill>
              </a:rPr>
              <a:t>aka Renegade)</a:t>
            </a:r>
            <a:endParaRPr lang="en-US" sz="5400" dirty="0">
              <a:solidFill>
                <a:srgbClr val="FFFFFF"/>
              </a:solidFill>
            </a:endParaRPr>
          </a:p>
        </p:txBody>
      </p:sp>
      <p:sp>
        <p:nvSpPr>
          <p:cNvPr id="3" name="Subtitle 2">
            <a:extLst>
              <a:ext uri="{FF2B5EF4-FFF2-40B4-BE49-F238E27FC236}">
                <a16:creationId xmlns:a16="http://schemas.microsoft.com/office/drawing/2014/main" id="{31A7849A-3324-438F-BAFA-BF3F085DD8F7}"/>
              </a:ext>
            </a:extLst>
          </p:cNvPr>
          <p:cNvSpPr>
            <a:spLocks noGrp="1"/>
          </p:cNvSpPr>
          <p:nvPr>
            <p:ph type="subTitle" idx="1"/>
          </p:nvPr>
        </p:nvSpPr>
        <p:spPr>
          <a:xfrm>
            <a:off x="1339362" y="5815698"/>
            <a:ext cx="9144000" cy="420001"/>
          </a:xfrm>
        </p:spPr>
        <p:txBody>
          <a:bodyPr>
            <a:normAutofit/>
          </a:bodyPr>
          <a:lstStyle/>
          <a:p>
            <a:r>
              <a:rPr lang="en-US" sz="2000" dirty="0">
                <a:solidFill>
                  <a:srgbClr val="EE3D11"/>
                </a:solidFill>
              </a:rPr>
              <a:t>The Forge Studios</a:t>
            </a:r>
          </a:p>
        </p:txBody>
      </p:sp>
    </p:spTree>
    <p:extLst>
      <p:ext uri="{BB962C8B-B14F-4D97-AF65-F5344CB8AC3E}">
        <p14:creationId xmlns:p14="http://schemas.microsoft.com/office/powerpoint/2010/main" val="95495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in front of a building&#10;&#10;Description generated with high confidence">
            <a:extLst>
              <a:ext uri="{FF2B5EF4-FFF2-40B4-BE49-F238E27FC236}">
                <a16:creationId xmlns:a16="http://schemas.microsoft.com/office/drawing/2014/main" id="{22729170-7433-417B-99DE-EC2A7F740D5C}"/>
              </a:ext>
            </a:extLst>
          </p:cNvPr>
          <p:cNvPicPr>
            <a:picLocks noChangeAspect="1"/>
          </p:cNvPicPr>
          <p:nvPr/>
        </p:nvPicPr>
        <p:blipFill rotWithShape="1">
          <a:blip r:embed="rId2">
            <a:extLst>
              <a:ext uri="{28A0092B-C50C-407E-A947-70E740481C1C}">
                <a14:useLocalDpi xmlns:a14="http://schemas.microsoft.com/office/drawing/2010/main" val="0"/>
              </a:ext>
            </a:extLst>
          </a:blip>
          <a:srcRect t="6403" r="9091" b="6926"/>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275A8-A5CF-494A-877E-FF0D1AE2A283}"/>
              </a:ext>
            </a:extLst>
          </p:cNvPr>
          <p:cNvSpPr>
            <a:spLocks noGrp="1"/>
          </p:cNvSpPr>
          <p:nvPr>
            <p:ph type="title"/>
          </p:nvPr>
        </p:nvSpPr>
        <p:spPr>
          <a:xfrm>
            <a:off x="594805" y="640263"/>
            <a:ext cx="3759240" cy="1344975"/>
          </a:xfrm>
        </p:spPr>
        <p:txBody>
          <a:bodyPr>
            <a:normAutofit fontScale="90000"/>
          </a:bodyPr>
          <a:lstStyle/>
          <a:p>
            <a:r>
              <a:rPr lang="en-US" sz="4000" dirty="0"/>
              <a:t>Synopsis: </a:t>
            </a:r>
            <a:r>
              <a:rPr lang="en-US" sz="2700" dirty="0"/>
              <a:t>(Steampunk/Western/Sci-Fi)</a:t>
            </a:r>
          </a:p>
        </p:txBody>
      </p:sp>
      <p:sp>
        <p:nvSpPr>
          <p:cNvPr id="10" name="Content Placeholder 9">
            <a:extLst>
              <a:ext uri="{FF2B5EF4-FFF2-40B4-BE49-F238E27FC236}">
                <a16:creationId xmlns:a16="http://schemas.microsoft.com/office/drawing/2014/main" id="{375DFF33-2CD3-4A91-800F-10188F97E26E}"/>
              </a:ext>
            </a:extLst>
          </p:cNvPr>
          <p:cNvSpPr>
            <a:spLocks noGrp="1"/>
          </p:cNvSpPr>
          <p:nvPr>
            <p:ph idx="1"/>
          </p:nvPr>
        </p:nvSpPr>
        <p:spPr>
          <a:xfrm>
            <a:off x="594110" y="2121763"/>
            <a:ext cx="3764826" cy="3773010"/>
          </a:xfrm>
        </p:spPr>
        <p:txBody>
          <a:bodyPr>
            <a:normAutofit fontScale="92500" lnSpcReduction="20000"/>
          </a:bodyPr>
          <a:lstStyle/>
          <a:p>
            <a:r>
              <a:rPr lang="en-US" sz="1400" dirty="0"/>
              <a:t>In a dystopian universe, on a dead-end, backwater world, an orphaned boy and his sister, a mystic Seer, try to escape from the sway of their megalomaniac uncle by seeking out the help of a reformed gunslinger.</a:t>
            </a:r>
          </a:p>
          <a:p>
            <a:r>
              <a:rPr lang="en-US" sz="1400" dirty="0"/>
              <a:t>Outlawed Faith is an action adventure science fiction which brings forward an unlikely and reluctant hero to save these. Bringing together a mashup of genres (Steampunk/ Western/Sci-fi) creates the perfect blend of genres to create the largest audience appeal. </a:t>
            </a:r>
          </a:p>
          <a:p>
            <a:r>
              <a:rPr lang="en-US" sz="1400" dirty="0"/>
              <a:t>Steampunk is an explosive genre still open to full exploration in novels and films. </a:t>
            </a:r>
          </a:p>
          <a:p>
            <a:r>
              <a:rPr lang="en-US" sz="1400" dirty="0"/>
              <a:t>The story takes a nod at the ever-loved Firefly franchise and serves those whom still crave more of that saga. </a:t>
            </a:r>
          </a:p>
          <a:p>
            <a:r>
              <a:rPr lang="en-US" sz="1400" dirty="0"/>
              <a:t>Young Jonah's faith carries him and his young sister, Celine, to the last borderland town, </a:t>
            </a:r>
            <a:r>
              <a:rPr lang="en-US" sz="1400" dirty="0" err="1"/>
              <a:t>Harpdale</a:t>
            </a:r>
            <a:r>
              <a:rPr lang="en-US" sz="1400" dirty="0"/>
              <a:t>, in order to escape captivity. They seek out his mother's old friend, the famous reformed gunslinger </a:t>
            </a:r>
            <a:r>
              <a:rPr lang="en-US" sz="1400" dirty="0" err="1"/>
              <a:t>Kulta</a:t>
            </a:r>
            <a:r>
              <a:rPr lang="en-US" sz="1400" dirty="0"/>
              <a:t>; but what they find is more than what anyone bargains for. </a:t>
            </a:r>
          </a:p>
        </p:txBody>
      </p:sp>
    </p:spTree>
    <p:extLst>
      <p:ext uri="{BB962C8B-B14F-4D97-AF65-F5344CB8AC3E}">
        <p14:creationId xmlns:p14="http://schemas.microsoft.com/office/powerpoint/2010/main" val="84108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A picture containing book, text&#10;&#10;Description generated with very high confidence">
            <a:extLst>
              <a:ext uri="{FF2B5EF4-FFF2-40B4-BE49-F238E27FC236}">
                <a16:creationId xmlns:a16="http://schemas.microsoft.com/office/drawing/2014/main" id="{898E81D4-B60E-4068-926D-373491E0F714}"/>
              </a:ext>
            </a:extLst>
          </p:cNvPr>
          <p:cNvPicPr>
            <a:picLocks noChangeAspect="1"/>
          </p:cNvPicPr>
          <p:nvPr/>
        </p:nvPicPr>
        <p:blipFill rotWithShape="1">
          <a:blip r:embed="rId2">
            <a:extLst>
              <a:ext uri="{28A0092B-C50C-407E-A947-70E740481C1C}">
                <a14:useLocalDpi xmlns:a14="http://schemas.microsoft.com/office/drawing/2010/main" val="0"/>
              </a:ext>
            </a:extLst>
          </a:blip>
          <a:srcRect l="14225" r="13360"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764A0EC1-DB65-406E-9D48-3CB75A685BC6}"/>
              </a:ext>
            </a:extLst>
          </p:cNvPr>
          <p:cNvSpPr>
            <a:spLocks noGrp="1"/>
          </p:cNvSpPr>
          <p:nvPr>
            <p:ph type="title"/>
          </p:nvPr>
        </p:nvSpPr>
        <p:spPr>
          <a:xfrm>
            <a:off x="762000" y="434210"/>
            <a:ext cx="5314536" cy="1325563"/>
          </a:xfrm>
        </p:spPr>
        <p:txBody>
          <a:bodyPr>
            <a:normAutofit/>
          </a:bodyPr>
          <a:lstStyle/>
          <a:p>
            <a:r>
              <a:rPr lang="en-US" dirty="0"/>
              <a:t>Creator/Director</a:t>
            </a:r>
          </a:p>
        </p:txBody>
      </p:sp>
      <p:sp>
        <p:nvSpPr>
          <p:cNvPr id="9" name="Content Placeholder 8">
            <a:extLst>
              <a:ext uri="{FF2B5EF4-FFF2-40B4-BE49-F238E27FC236}">
                <a16:creationId xmlns:a16="http://schemas.microsoft.com/office/drawing/2014/main" id="{00B72025-F9CD-4123-A8BB-8E0334955EC1}"/>
              </a:ext>
            </a:extLst>
          </p:cNvPr>
          <p:cNvSpPr>
            <a:spLocks noGrp="1"/>
          </p:cNvSpPr>
          <p:nvPr>
            <p:ph idx="1"/>
          </p:nvPr>
        </p:nvSpPr>
        <p:spPr>
          <a:xfrm>
            <a:off x="762000" y="1921079"/>
            <a:ext cx="5314543" cy="4239576"/>
          </a:xfrm>
        </p:spPr>
        <p:txBody>
          <a:bodyPr anchor="t">
            <a:normAutofit fontScale="70000" lnSpcReduction="20000"/>
          </a:bodyPr>
          <a:lstStyle/>
          <a:p>
            <a:r>
              <a:rPr lang="en-US" sz="5800" i="1" dirty="0">
                <a:solidFill>
                  <a:schemeClr val="accent1">
                    <a:lumMod val="20000"/>
                    <a:lumOff val="80000"/>
                  </a:schemeClr>
                </a:solidFill>
                <a:hlinkClick r:id="rId3"/>
              </a:rPr>
              <a:t>Ron Newcomb</a:t>
            </a:r>
            <a:endParaRPr lang="en-US" sz="5800" i="1" dirty="0">
              <a:solidFill>
                <a:schemeClr val="accent1">
                  <a:lumMod val="20000"/>
                  <a:lumOff val="80000"/>
                </a:schemeClr>
              </a:solidFill>
            </a:endParaRPr>
          </a:p>
          <a:p>
            <a:r>
              <a:rPr lang="en-US" dirty="0"/>
              <a:t>The accomplished storytelling of award winning Producer/Director of “Rise of The Fellowship” &amp; “Made in the USA” (documentary), Ron Newcomb has the creative vision to create something new and fresh. His prior military (USMC) and law enforcement background make him a perfect candidate to tell this epic tale. </a:t>
            </a:r>
          </a:p>
          <a:p>
            <a:r>
              <a:rPr lang="en-US" sz="2200" dirty="0"/>
              <a:t>Mentors Available: </a:t>
            </a:r>
          </a:p>
          <a:p>
            <a:pPr lvl="1"/>
            <a:r>
              <a:rPr lang="en-US" sz="2200" dirty="0"/>
              <a:t>Mark </a:t>
            </a:r>
            <a:r>
              <a:rPr lang="en-US" sz="2200" dirty="0" err="1"/>
              <a:t>Ordesky</a:t>
            </a:r>
            <a:r>
              <a:rPr lang="en-US" sz="2200" dirty="0"/>
              <a:t> – Lord of the Rings; Producer, The Quest; EP</a:t>
            </a:r>
          </a:p>
          <a:p>
            <a:pPr lvl="1"/>
            <a:r>
              <a:rPr lang="en-US" sz="2200" dirty="0"/>
              <a:t>Gilbert Adler –  Superman Returns, Valkyrie; Producer</a:t>
            </a:r>
          </a:p>
          <a:p>
            <a:pPr lvl="1"/>
            <a:r>
              <a:rPr lang="en-US" dirty="0"/>
              <a:t>Ralph Winter – X-Men; Producer</a:t>
            </a:r>
          </a:p>
          <a:p>
            <a:pPr lvl="1"/>
            <a:r>
              <a:rPr lang="en-US" sz="2200" dirty="0"/>
              <a:t>Dean </a:t>
            </a:r>
            <a:r>
              <a:rPr lang="en-US" sz="2200" dirty="0" err="1"/>
              <a:t>Batalli</a:t>
            </a:r>
            <a:r>
              <a:rPr lang="en-US" sz="2200" dirty="0"/>
              <a:t> – Buffy the Vampire Slayer, That 70’s Show</a:t>
            </a:r>
          </a:p>
          <a:p>
            <a:r>
              <a:rPr lang="en-US" sz="2200" dirty="0"/>
              <a:t>Reel: </a:t>
            </a:r>
            <a:r>
              <a:rPr lang="en-US" sz="2200" dirty="0">
                <a:hlinkClick r:id="rId4"/>
              </a:rPr>
              <a:t>https://youtu.be/ihD8zxjpCAg</a:t>
            </a:r>
            <a:r>
              <a:rPr lang="en-US" sz="2200" dirty="0"/>
              <a:t> </a:t>
            </a:r>
          </a:p>
          <a:p>
            <a:endParaRPr lang="en-US" sz="1800" dirty="0"/>
          </a:p>
        </p:txBody>
      </p:sp>
    </p:spTree>
    <p:extLst>
      <p:ext uri="{BB962C8B-B14F-4D97-AF65-F5344CB8AC3E}">
        <p14:creationId xmlns:p14="http://schemas.microsoft.com/office/powerpoint/2010/main" val="42446808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Content Placeholder 5" descr="A view of the television&#10;&#10;Description generated with high confidence">
            <a:extLst>
              <a:ext uri="{FF2B5EF4-FFF2-40B4-BE49-F238E27FC236}">
                <a16:creationId xmlns:a16="http://schemas.microsoft.com/office/drawing/2014/main" id="{228FCD1A-FA55-4B6B-9E89-4B59F667B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043595"/>
            <a:ext cx="6250769" cy="4609942"/>
          </a:xfrm>
          <a:prstGeom prst="rect">
            <a:avLst/>
          </a:prstGeom>
        </p:spPr>
      </p:pic>
      <p:sp>
        <p:nvSpPr>
          <p:cNvPr id="2" name="Title 1">
            <a:extLst>
              <a:ext uri="{FF2B5EF4-FFF2-40B4-BE49-F238E27FC236}">
                <a16:creationId xmlns:a16="http://schemas.microsoft.com/office/drawing/2014/main" id="{D01079DB-9B41-4325-956F-470654F9AFE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dirty="0">
                <a:solidFill>
                  <a:schemeClr val="bg1"/>
                </a:solidFill>
              </a:rPr>
              <a:t>“Proof-of-Concept” </a:t>
            </a:r>
            <a:endParaRPr lang="en-US" sz="2800" dirty="0">
              <a:solidFill>
                <a:schemeClr val="bg1"/>
              </a:solidFill>
            </a:endParaRPr>
          </a:p>
        </p:txBody>
      </p:sp>
      <p:sp>
        <p:nvSpPr>
          <p:cNvPr id="3" name="Content Placeholder 2">
            <a:extLst>
              <a:ext uri="{FF2B5EF4-FFF2-40B4-BE49-F238E27FC236}">
                <a16:creationId xmlns:a16="http://schemas.microsoft.com/office/drawing/2014/main" id="{B83D554F-370D-4CBC-AE66-3B6C5F6A1D03}"/>
              </a:ext>
            </a:extLst>
          </p:cNvPr>
          <p:cNvSpPr>
            <a:spLocks noGrp="1"/>
          </p:cNvSpPr>
          <p:nvPr>
            <p:ph idx="1"/>
          </p:nvPr>
        </p:nvSpPr>
        <p:spPr>
          <a:xfrm>
            <a:off x="643467" y="2629655"/>
            <a:ext cx="3363974" cy="3415622"/>
          </a:xfrm>
        </p:spPr>
        <p:txBody>
          <a:bodyPr>
            <a:normAutofit fontScale="77500" lnSpcReduction="20000"/>
          </a:bodyPr>
          <a:lstStyle/>
          <a:p>
            <a:pPr marL="0" indent="0">
              <a:buNone/>
            </a:pPr>
            <a:r>
              <a:rPr lang="en-US" sz="2000" dirty="0">
                <a:solidFill>
                  <a:schemeClr val="bg1"/>
                </a:solidFill>
              </a:rPr>
              <a:t>The Forge Studios generates shorts that are approximately 9 to 12 minutes long, allowing us to demonstrate our craft and our content before committing to a full-length feature or pilot. This allows us to explore all distribution options and take the most lucrative option available. The proof-of-concept short for Outlawed Faith was funded through a successful Kickstarter Campaign. </a:t>
            </a:r>
          </a:p>
          <a:p>
            <a:pPr marL="0" indent="0">
              <a:buNone/>
            </a:pPr>
            <a:endParaRPr lang="en-US" sz="2000" dirty="0">
              <a:solidFill>
                <a:schemeClr val="bg1"/>
              </a:solidFill>
            </a:endParaRPr>
          </a:p>
          <a:p>
            <a:pPr marL="0" indent="0">
              <a:buNone/>
            </a:pPr>
            <a:r>
              <a:rPr lang="en-US" sz="2000" dirty="0">
                <a:solidFill>
                  <a:schemeClr val="bg1"/>
                </a:solidFill>
              </a:rPr>
              <a:t>The short has been seen over </a:t>
            </a:r>
            <a:r>
              <a:rPr lang="en-US" sz="2000" i="1" dirty="0">
                <a:solidFill>
                  <a:schemeClr val="bg1"/>
                </a:solidFill>
              </a:rPr>
              <a:t>300,000</a:t>
            </a:r>
            <a:r>
              <a:rPr lang="en-US" sz="2000" dirty="0">
                <a:solidFill>
                  <a:schemeClr val="bg1"/>
                </a:solidFill>
              </a:rPr>
              <a:t> times on Facebook: </a:t>
            </a:r>
            <a:r>
              <a:rPr lang="en-US" sz="2000" dirty="0">
                <a:solidFill>
                  <a:schemeClr val="bg1"/>
                </a:solidFill>
                <a:hlinkClick r:id="rId3"/>
              </a:rPr>
              <a:t>https://www.facebook.com/theforgestudios/videos/1032897660142370/</a:t>
            </a:r>
            <a:r>
              <a:rPr lang="en-US" sz="2000" dirty="0">
                <a:solidFill>
                  <a:schemeClr val="bg1"/>
                </a:solidFill>
              </a:rPr>
              <a:t> </a:t>
            </a:r>
          </a:p>
          <a:p>
            <a:endParaRPr lang="en-US" sz="2000" dirty="0">
              <a:solidFill>
                <a:schemeClr val="bg1"/>
              </a:solidFill>
            </a:endParaRPr>
          </a:p>
        </p:txBody>
      </p:sp>
    </p:spTree>
    <p:extLst>
      <p:ext uri="{BB962C8B-B14F-4D97-AF65-F5344CB8AC3E}">
        <p14:creationId xmlns:p14="http://schemas.microsoft.com/office/powerpoint/2010/main" val="141613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xt&#10;&#10;Description generated with high confidence">
            <a:extLst>
              <a:ext uri="{FF2B5EF4-FFF2-40B4-BE49-F238E27FC236}">
                <a16:creationId xmlns:a16="http://schemas.microsoft.com/office/drawing/2014/main" id="{591C3A02-1375-4D3F-B62C-310B4904B040}"/>
              </a:ext>
            </a:extLst>
          </p:cNvPr>
          <p:cNvPicPr>
            <a:picLocks noChangeAspect="1"/>
          </p:cNvPicPr>
          <p:nvPr/>
        </p:nvPicPr>
        <p:blipFill rotWithShape="1">
          <a:blip r:embed="rId2">
            <a:extLst>
              <a:ext uri="{28A0092B-C50C-407E-A947-70E740481C1C}">
                <a14:useLocalDpi xmlns:a14="http://schemas.microsoft.com/office/drawing/2010/main" val="0"/>
              </a:ext>
            </a:extLst>
          </a:blip>
          <a:srcRect t="228" r="-1" b="-1"/>
          <a:stretch/>
        </p:blipFill>
        <p:spPr>
          <a:xfrm>
            <a:off x="20" y="10"/>
            <a:ext cx="4639713" cy="6857990"/>
          </a:xfrm>
          <a:prstGeom prst="rect">
            <a:avLst/>
          </a:prstGeom>
        </p:spPr>
      </p:pic>
      <p:sp>
        <p:nvSpPr>
          <p:cNvPr id="2" name="Title 1">
            <a:extLst>
              <a:ext uri="{FF2B5EF4-FFF2-40B4-BE49-F238E27FC236}">
                <a16:creationId xmlns:a16="http://schemas.microsoft.com/office/drawing/2014/main" id="{E7954306-B569-4800-8E29-8D49BA960500}"/>
              </a:ext>
            </a:extLst>
          </p:cNvPr>
          <p:cNvSpPr>
            <a:spLocks noGrp="1"/>
          </p:cNvSpPr>
          <p:nvPr>
            <p:ph type="title"/>
          </p:nvPr>
        </p:nvSpPr>
        <p:spPr>
          <a:xfrm>
            <a:off x="5069940" y="365124"/>
            <a:ext cx="6172200" cy="1828800"/>
          </a:xfrm>
        </p:spPr>
        <p:txBody>
          <a:bodyPr>
            <a:normAutofit/>
          </a:bodyPr>
          <a:lstStyle/>
          <a:p>
            <a:r>
              <a:rPr lang="en-US" dirty="0"/>
              <a:t>Character Profiles</a:t>
            </a:r>
          </a:p>
        </p:txBody>
      </p:sp>
      <p:sp>
        <p:nvSpPr>
          <p:cNvPr id="3" name="Content Placeholder 2">
            <a:extLst>
              <a:ext uri="{FF2B5EF4-FFF2-40B4-BE49-F238E27FC236}">
                <a16:creationId xmlns:a16="http://schemas.microsoft.com/office/drawing/2014/main" id="{66259C86-EBD5-4FAC-8759-6A923714098A}"/>
              </a:ext>
            </a:extLst>
          </p:cNvPr>
          <p:cNvSpPr>
            <a:spLocks noGrp="1"/>
          </p:cNvSpPr>
          <p:nvPr>
            <p:ph idx="1"/>
          </p:nvPr>
        </p:nvSpPr>
        <p:spPr>
          <a:xfrm>
            <a:off x="5069940" y="2322576"/>
            <a:ext cx="6172200" cy="3858768"/>
          </a:xfrm>
        </p:spPr>
        <p:txBody>
          <a:bodyPr>
            <a:normAutofit/>
          </a:bodyPr>
          <a:lstStyle/>
          <a:p>
            <a:r>
              <a:rPr lang="en-US" sz="1300" dirty="0"/>
              <a:t>KULTA: is a free trader/smuggler and the pilot of the Deus Ex </a:t>
            </a:r>
            <a:r>
              <a:rPr lang="en-US" sz="1300" dirty="0" err="1"/>
              <a:t>Mechina</a:t>
            </a:r>
            <a:r>
              <a:rPr lang="en-US" sz="1300" dirty="0"/>
              <a:t>, has a checkered past, one that he would rather forget, as a hired gun and enforcer for the </a:t>
            </a:r>
            <a:r>
              <a:rPr lang="en-US" sz="1300" dirty="0" err="1"/>
              <a:t>Klinkertons</a:t>
            </a:r>
            <a:r>
              <a:rPr lang="en-US" sz="1300" dirty="0"/>
              <a:t>. </a:t>
            </a:r>
          </a:p>
          <a:p>
            <a:r>
              <a:rPr lang="en-US" sz="1300" dirty="0"/>
              <a:t>LEVI: is young, but has been </a:t>
            </a:r>
            <a:r>
              <a:rPr lang="en-US" sz="1300" dirty="0" err="1"/>
              <a:t>Kulta’s</a:t>
            </a:r>
            <a:r>
              <a:rPr lang="en-US" sz="1300" dirty="0"/>
              <a:t> co-pilot for some time; as fast with his gun as he is with his wit, he is dedicated to </a:t>
            </a:r>
            <a:r>
              <a:rPr lang="en-US" sz="1300" dirty="0" err="1"/>
              <a:t>Kulta</a:t>
            </a:r>
            <a:r>
              <a:rPr lang="en-US" sz="1300" dirty="0"/>
              <a:t> at all cost. Games of chance call to him.</a:t>
            </a:r>
          </a:p>
          <a:p>
            <a:r>
              <a:rPr lang="en-US" sz="1300" dirty="0"/>
              <a:t> BARNIBAS: is the prefect from the planet, Alpha Prime, that he rules by his band of guns, the </a:t>
            </a:r>
            <a:r>
              <a:rPr lang="en-US" sz="1300" dirty="0" err="1"/>
              <a:t>Klinkertons</a:t>
            </a:r>
            <a:r>
              <a:rPr lang="en-US" sz="1300" dirty="0"/>
              <a:t>. He’s the uncle of Celine, the mystic seer.</a:t>
            </a:r>
          </a:p>
          <a:p>
            <a:r>
              <a:rPr lang="en-US" sz="1300" dirty="0"/>
              <a:t>CELINE: a young girl that does not know her destiny, but was gifted with unique powers and is known as a seer.</a:t>
            </a:r>
          </a:p>
          <a:p>
            <a:r>
              <a:rPr lang="en-US" sz="1300" dirty="0"/>
              <a:t>JASPER: a flamboyant ruler of the off-world space station, The Cove.</a:t>
            </a:r>
          </a:p>
          <a:p>
            <a:r>
              <a:rPr lang="en-US" sz="1300" dirty="0"/>
              <a:t>SARAH: a believer in the old faith of the seers and a watcher.</a:t>
            </a:r>
          </a:p>
          <a:p>
            <a:r>
              <a:rPr lang="en-US" sz="1300" dirty="0"/>
              <a:t>FINX: a cat-like alien hunter from the Galactic Federation</a:t>
            </a:r>
          </a:p>
          <a:p>
            <a:endParaRPr lang="en-US" sz="1300" dirty="0"/>
          </a:p>
          <a:p>
            <a:r>
              <a:rPr lang="en-US" sz="1300" dirty="0"/>
              <a:t>The GALATIC FEDERATIONI, ruler of known galaxies. Dressed in Diesel-Punk attire (</a:t>
            </a:r>
            <a:r>
              <a:rPr lang="en-US" sz="1300" i="1" dirty="0"/>
              <a:t>think Iron Sky</a:t>
            </a:r>
            <a:r>
              <a:rPr lang="en-US" sz="1300" dirty="0"/>
              <a:t>).</a:t>
            </a:r>
          </a:p>
          <a:p>
            <a:endParaRPr lang="en-US" sz="1300" dirty="0"/>
          </a:p>
        </p:txBody>
      </p:sp>
    </p:spTree>
    <p:extLst>
      <p:ext uri="{BB962C8B-B14F-4D97-AF65-F5344CB8AC3E}">
        <p14:creationId xmlns:p14="http://schemas.microsoft.com/office/powerpoint/2010/main" val="7493132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wearing a suit and tie&#10;&#10;Description generated with very high confidence">
            <a:extLst>
              <a:ext uri="{FF2B5EF4-FFF2-40B4-BE49-F238E27FC236}">
                <a16:creationId xmlns:a16="http://schemas.microsoft.com/office/drawing/2014/main" id="{5DD1BF0D-A284-4A9D-A49D-4DF192E20AA9}"/>
              </a:ext>
            </a:extLst>
          </p:cNvPr>
          <p:cNvPicPr>
            <a:picLocks noChangeAspect="1"/>
          </p:cNvPicPr>
          <p:nvPr/>
        </p:nvPicPr>
        <p:blipFill rotWithShape="1">
          <a:blip r:embed="rId2">
            <a:extLst>
              <a:ext uri="{28A0092B-C50C-407E-A947-70E740481C1C}">
                <a14:useLocalDpi xmlns:a14="http://schemas.microsoft.com/office/drawing/2010/main" val="0"/>
              </a:ext>
            </a:extLst>
          </a:blip>
          <a:srcRect r="4" b="33253"/>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12" name="Content Placeholder 4" descr="A person posing for the camera&#10;&#10;Description generated with very high confidence">
            <a:extLst>
              <a:ext uri="{FF2B5EF4-FFF2-40B4-BE49-F238E27FC236}">
                <a16:creationId xmlns:a16="http://schemas.microsoft.com/office/drawing/2014/main" id="{E5EA17EF-14B9-43F6-8C7A-A3BB88D602C1}"/>
              </a:ext>
            </a:extLst>
          </p:cNvPr>
          <p:cNvPicPr>
            <a:picLocks noChangeAspect="1"/>
          </p:cNvPicPr>
          <p:nvPr/>
        </p:nvPicPr>
        <p:blipFill rotWithShape="1">
          <a:blip r:embed="rId3">
            <a:extLst>
              <a:ext uri="{28A0092B-C50C-407E-A947-70E740481C1C}">
                <a14:useLocalDpi xmlns:a14="http://schemas.microsoft.com/office/drawing/2010/main" val="0"/>
              </a:ext>
            </a:extLst>
          </a:blip>
          <a:srcRect t="6438" b="26062"/>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1" name="Picture 10" descr="A person posing for the camera&#10;&#10;Description generated with very high confidence">
            <a:extLst>
              <a:ext uri="{FF2B5EF4-FFF2-40B4-BE49-F238E27FC236}">
                <a16:creationId xmlns:a16="http://schemas.microsoft.com/office/drawing/2014/main" id="{B6408F59-FAD5-4DD4-AF8B-6623C341208F}"/>
              </a:ext>
            </a:extLst>
          </p:cNvPr>
          <p:cNvPicPr>
            <a:picLocks noChangeAspect="1"/>
          </p:cNvPicPr>
          <p:nvPr/>
        </p:nvPicPr>
        <p:blipFill rotWithShape="1">
          <a:blip r:embed="rId4">
            <a:extLst>
              <a:ext uri="{28A0092B-C50C-407E-A947-70E740481C1C}">
                <a14:useLocalDpi xmlns:a14="http://schemas.microsoft.com/office/drawing/2010/main" val="0"/>
              </a:ext>
            </a:extLst>
          </a:blip>
          <a:srcRect t="7616" r="2" b="34492"/>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9" name="Picture 8" descr="A person standing next to a road&#10;&#10;Description generated with very high confidence">
            <a:extLst>
              <a:ext uri="{FF2B5EF4-FFF2-40B4-BE49-F238E27FC236}">
                <a16:creationId xmlns:a16="http://schemas.microsoft.com/office/drawing/2014/main" id="{CD101B4E-1760-4E0E-8DF4-8E2B18A75556}"/>
              </a:ext>
            </a:extLst>
          </p:cNvPr>
          <p:cNvPicPr>
            <a:picLocks noChangeAspect="1"/>
          </p:cNvPicPr>
          <p:nvPr/>
        </p:nvPicPr>
        <p:blipFill rotWithShape="1">
          <a:blip r:embed="rId5">
            <a:extLst>
              <a:ext uri="{28A0092B-C50C-407E-A947-70E740481C1C}">
                <a14:useLocalDpi xmlns:a14="http://schemas.microsoft.com/office/drawing/2010/main" val="0"/>
              </a:ext>
            </a:extLst>
          </a:blip>
          <a:srcRect t="1074" b="42324"/>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 name="Title 1">
            <a:extLst>
              <a:ext uri="{FF2B5EF4-FFF2-40B4-BE49-F238E27FC236}">
                <a16:creationId xmlns:a16="http://schemas.microsoft.com/office/drawing/2014/main" id="{CA4CBD4F-B11C-4CB9-9F0F-CD41864337F0}"/>
              </a:ext>
            </a:extLst>
          </p:cNvPr>
          <p:cNvSpPr>
            <a:spLocks noGrp="1"/>
          </p:cNvSpPr>
          <p:nvPr>
            <p:ph type="title"/>
          </p:nvPr>
        </p:nvSpPr>
        <p:spPr>
          <a:xfrm>
            <a:off x="801098" y="1396289"/>
            <a:ext cx="4624342" cy="1325563"/>
          </a:xfrm>
        </p:spPr>
        <p:txBody>
          <a:bodyPr>
            <a:normAutofit/>
          </a:bodyPr>
          <a:lstStyle/>
          <a:p>
            <a:r>
              <a:rPr lang="en-US" dirty="0"/>
              <a:t>Known Talent</a:t>
            </a:r>
          </a:p>
        </p:txBody>
      </p:sp>
      <p:sp>
        <p:nvSpPr>
          <p:cNvPr id="14" name="Content Placeholder 13">
            <a:extLst>
              <a:ext uri="{FF2B5EF4-FFF2-40B4-BE49-F238E27FC236}">
                <a16:creationId xmlns:a16="http://schemas.microsoft.com/office/drawing/2014/main" id="{B7B5B022-22C7-4332-921F-159B35BC0B57}"/>
              </a:ext>
            </a:extLst>
          </p:cNvPr>
          <p:cNvSpPr>
            <a:spLocks noGrp="1"/>
          </p:cNvSpPr>
          <p:nvPr>
            <p:ph idx="1"/>
          </p:nvPr>
        </p:nvSpPr>
        <p:spPr>
          <a:xfrm>
            <a:off x="805543" y="2871982"/>
            <a:ext cx="4558309" cy="3181684"/>
          </a:xfrm>
        </p:spPr>
        <p:txBody>
          <a:bodyPr anchor="t">
            <a:normAutofit/>
          </a:bodyPr>
          <a:lstStyle/>
          <a:p>
            <a:r>
              <a:rPr lang="en-US" sz="1800" dirty="0"/>
              <a:t>Ron has a personal relationship with each of these actors…</a:t>
            </a:r>
          </a:p>
          <a:p>
            <a:r>
              <a:rPr lang="en-US" sz="1800" dirty="0"/>
              <a:t>William Mark </a:t>
            </a:r>
            <a:r>
              <a:rPr lang="en-US" sz="1800" dirty="0">
                <a:hlinkClick r:id="rId6"/>
              </a:rPr>
              <a:t>HERE</a:t>
            </a:r>
            <a:r>
              <a:rPr lang="en-US" sz="1800" dirty="0"/>
              <a:t>; 11,000 on Instagram</a:t>
            </a:r>
          </a:p>
          <a:p>
            <a:r>
              <a:rPr lang="en-US" sz="1800" dirty="0"/>
              <a:t>Jim </a:t>
            </a:r>
            <a:r>
              <a:rPr lang="en-US" sz="1800" dirty="0" err="1"/>
              <a:t>Klock</a:t>
            </a:r>
            <a:r>
              <a:rPr lang="en-US" sz="1800" dirty="0"/>
              <a:t> </a:t>
            </a:r>
            <a:r>
              <a:rPr lang="en-US" sz="1800" dirty="0">
                <a:hlinkClick r:id="rId7"/>
              </a:rPr>
              <a:t>HERE</a:t>
            </a:r>
            <a:r>
              <a:rPr lang="en-US" sz="1800" dirty="0"/>
              <a:t>; 31,000 on Twitter</a:t>
            </a:r>
          </a:p>
          <a:p>
            <a:r>
              <a:rPr lang="en-US" sz="1800" dirty="0"/>
              <a:t>Erin Cahill </a:t>
            </a:r>
            <a:r>
              <a:rPr lang="en-US" sz="1800" dirty="0">
                <a:hlinkClick r:id="rId8"/>
              </a:rPr>
              <a:t>HERE</a:t>
            </a:r>
            <a:r>
              <a:rPr lang="en-US" sz="1800" dirty="0"/>
              <a:t>; 50,000 on Facebook</a:t>
            </a:r>
          </a:p>
          <a:p>
            <a:r>
              <a:rPr lang="en-US" sz="1800" dirty="0"/>
              <a:t>Lyon Beckwith </a:t>
            </a:r>
            <a:r>
              <a:rPr lang="en-US" sz="1800" dirty="0">
                <a:hlinkClick r:id="rId9"/>
              </a:rPr>
              <a:t>HERE</a:t>
            </a:r>
            <a:r>
              <a:rPr lang="en-US" sz="1800" dirty="0"/>
              <a:t>; 3,800 on Instagram</a:t>
            </a:r>
          </a:p>
        </p:txBody>
      </p:sp>
    </p:spTree>
    <p:extLst>
      <p:ext uri="{BB962C8B-B14F-4D97-AF65-F5344CB8AC3E}">
        <p14:creationId xmlns:p14="http://schemas.microsoft.com/office/powerpoint/2010/main" val="17098686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in front of a crowd posing for the camera&#10;&#10;Description generated with very high confidence">
            <a:extLst>
              <a:ext uri="{FF2B5EF4-FFF2-40B4-BE49-F238E27FC236}">
                <a16:creationId xmlns:a16="http://schemas.microsoft.com/office/drawing/2014/main" id="{3119FCF2-D2AB-419F-866E-EB2A6196B87C}"/>
              </a:ext>
            </a:extLst>
          </p:cNvPr>
          <p:cNvPicPr>
            <a:picLocks noChangeAspect="1"/>
          </p:cNvPicPr>
          <p:nvPr/>
        </p:nvPicPr>
        <p:blipFill rotWithShape="1">
          <a:blip r:embed="rId2">
            <a:extLst>
              <a:ext uri="{28A0092B-C50C-407E-A947-70E740481C1C}">
                <a14:useLocalDpi xmlns:a14="http://schemas.microsoft.com/office/drawing/2010/main" val="0"/>
              </a:ext>
            </a:extLst>
          </a:blip>
          <a:srcRect l="21624" r="26376" b="-1"/>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7" name="Straight Connector 16">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D81D53-5C28-46C0-92B3-02E3A394F84F}"/>
              </a:ext>
            </a:extLst>
          </p:cNvPr>
          <p:cNvSpPr>
            <a:spLocks noGrp="1"/>
          </p:cNvSpPr>
          <p:nvPr>
            <p:ph type="title"/>
          </p:nvPr>
        </p:nvSpPr>
        <p:spPr>
          <a:xfrm>
            <a:off x="709448" y="1913950"/>
            <a:ext cx="4204137" cy="1342754"/>
          </a:xfrm>
        </p:spPr>
        <p:txBody>
          <a:bodyPr>
            <a:normAutofit/>
          </a:bodyPr>
          <a:lstStyle/>
          <a:p>
            <a:pPr algn="ctr"/>
            <a:r>
              <a:rPr lang="en-US" sz="3600"/>
              <a:t>Target audience – “The Tribe”</a:t>
            </a:r>
          </a:p>
        </p:txBody>
      </p:sp>
      <p:sp>
        <p:nvSpPr>
          <p:cNvPr id="3" name="Content Placeholder 2">
            <a:extLst>
              <a:ext uri="{FF2B5EF4-FFF2-40B4-BE49-F238E27FC236}">
                <a16:creationId xmlns:a16="http://schemas.microsoft.com/office/drawing/2014/main" id="{F2708334-3B7E-46FF-AFBC-29D318573D9C}"/>
              </a:ext>
            </a:extLst>
          </p:cNvPr>
          <p:cNvSpPr>
            <a:spLocks noGrp="1"/>
          </p:cNvSpPr>
          <p:nvPr>
            <p:ph idx="1"/>
          </p:nvPr>
        </p:nvSpPr>
        <p:spPr>
          <a:xfrm>
            <a:off x="525516" y="3417573"/>
            <a:ext cx="4593021" cy="2619839"/>
          </a:xfrm>
        </p:spPr>
        <p:txBody>
          <a:bodyPr anchor="ctr">
            <a:normAutofit/>
          </a:bodyPr>
          <a:lstStyle/>
          <a:p>
            <a:r>
              <a:rPr lang="en-US" sz="1000" dirty="0"/>
              <a:t>The “Dungeons and Dragons” generation has grown up and gone global while spreading the interest to Gen Y and </a:t>
            </a:r>
            <a:r>
              <a:rPr lang="en-US" sz="1000" dirty="0" err="1"/>
              <a:t>MillennialsUnderstanding</a:t>
            </a:r>
            <a:r>
              <a:rPr lang="en-US" sz="1000" dirty="0"/>
              <a:t> this fan-base and how to market to them is a core competency for the team at The Forge Studios and Outlawed Faith is targeted to this particular niche -- the coveted 14-24 year old moviegoing, game playing audience. </a:t>
            </a:r>
          </a:p>
          <a:p>
            <a:r>
              <a:rPr lang="en-US" sz="1000" dirty="0"/>
              <a:t>These fans consider themselves part of a “Tribe” and crave active participation in the fantasy/sci-fi world. An even audience of men and women, they dress up in costume, participate in Live-Action-Role-Play (LARP) games, or create their own “fan films” based on series, movies or graphic novels. These fans crave the exact characters and storylines in Outlawed Faith. The fan base for this film includes enthusiastic participants in Comic-Con in San Diego, </a:t>
            </a:r>
            <a:r>
              <a:rPr lang="en-US" sz="1000" dirty="0" err="1"/>
              <a:t>GenCon</a:t>
            </a:r>
            <a:r>
              <a:rPr lang="en-US" sz="1000" dirty="0"/>
              <a:t>, Massive Multiplayer Online (MMO) game enthusiasts (between 8 and 20 million users worldwide), Renaissance Fairs (US &amp; Canada), Medieval Festivals (Europe), worldwide members of The SCA (Society for Creative Anachronisms) and LARP (Live Action Role Playing). </a:t>
            </a:r>
          </a:p>
        </p:txBody>
      </p:sp>
    </p:spTree>
    <p:extLst>
      <p:ext uri="{BB962C8B-B14F-4D97-AF65-F5344CB8AC3E}">
        <p14:creationId xmlns:p14="http://schemas.microsoft.com/office/powerpoint/2010/main" val="6335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B2B7B-91FA-460E-8BE6-159F35A6CEB2}"/>
              </a:ext>
            </a:extLst>
          </p:cNvPr>
          <p:cNvPicPr>
            <a:picLocks noChangeAspect="1"/>
          </p:cNvPicPr>
          <p:nvPr/>
        </p:nvPicPr>
        <p:blipFill rotWithShape="1">
          <a:blip r:embed="rId2">
            <a:extLst>
              <a:ext uri="{28A0092B-C50C-407E-A947-70E740481C1C}">
                <a14:useLocalDpi xmlns:a14="http://schemas.microsoft.com/office/drawing/2010/main" val="0"/>
              </a:ext>
            </a:extLst>
          </a:blip>
          <a:srcRect t="2728" r="1" b="1"/>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1A5D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0355AD-5C8E-4547-A17C-442985505460}"/>
              </a:ext>
            </a:extLst>
          </p:cNvPr>
          <p:cNvSpPr>
            <a:spLocks noGrp="1"/>
          </p:cNvSpPr>
          <p:nvPr>
            <p:ph type="title"/>
          </p:nvPr>
        </p:nvSpPr>
        <p:spPr>
          <a:xfrm>
            <a:off x="4965430" y="629268"/>
            <a:ext cx="6586491" cy="1286160"/>
          </a:xfrm>
        </p:spPr>
        <p:txBody>
          <a:bodyPr anchor="b">
            <a:normAutofit/>
          </a:bodyPr>
          <a:lstStyle/>
          <a:p>
            <a:r>
              <a:rPr lang="en-US" sz="4100"/>
              <a:t>Potential Production Partners</a:t>
            </a:r>
          </a:p>
        </p:txBody>
      </p:sp>
      <p:sp>
        <p:nvSpPr>
          <p:cNvPr id="10" name="Content Placeholder 9">
            <a:extLst>
              <a:ext uri="{FF2B5EF4-FFF2-40B4-BE49-F238E27FC236}">
                <a16:creationId xmlns:a16="http://schemas.microsoft.com/office/drawing/2014/main" id="{A7A4655E-FFFF-4CC2-AA50-36AE99B9DF85}"/>
              </a:ext>
            </a:extLst>
          </p:cNvPr>
          <p:cNvSpPr>
            <a:spLocks noGrp="1"/>
          </p:cNvSpPr>
          <p:nvPr>
            <p:ph idx="1"/>
          </p:nvPr>
        </p:nvSpPr>
        <p:spPr>
          <a:xfrm>
            <a:off x="4965431" y="2438400"/>
            <a:ext cx="6586489" cy="3785419"/>
          </a:xfrm>
        </p:spPr>
        <p:txBody>
          <a:bodyPr>
            <a:normAutofit/>
          </a:bodyPr>
          <a:lstStyle/>
          <a:p>
            <a:r>
              <a:rPr lang="en-US" sz="2000" dirty="0">
                <a:hlinkClick r:id="rId3"/>
              </a:rPr>
              <a:t>Galatia Films</a:t>
            </a:r>
            <a:endParaRPr lang="en-US" sz="2000" dirty="0"/>
          </a:p>
          <a:p>
            <a:pPr lvl="1"/>
            <a:r>
              <a:rPr lang="en-US" sz="2000" dirty="0"/>
              <a:t>#1 Documentary on iTunes “Reclaiming the Blade” for several months after launch.</a:t>
            </a:r>
          </a:p>
          <a:p>
            <a:r>
              <a:rPr lang="en-US" sz="2000" dirty="0" err="1">
                <a:hlinkClick r:id="rId4"/>
              </a:rPr>
              <a:t>Arrowstorm</a:t>
            </a:r>
            <a:r>
              <a:rPr lang="en-US" sz="2000" dirty="0">
                <a:hlinkClick r:id="rId4"/>
              </a:rPr>
              <a:t> Entertainment</a:t>
            </a:r>
            <a:endParaRPr lang="en-US" sz="2000" dirty="0"/>
          </a:p>
          <a:p>
            <a:pPr lvl="1"/>
            <a:r>
              <a:rPr lang="en-US" sz="2000" dirty="0"/>
              <a:t>New series on The CW “The Outpost”</a:t>
            </a:r>
          </a:p>
          <a:p>
            <a:r>
              <a:rPr lang="en-US" sz="2000" dirty="0">
                <a:solidFill>
                  <a:srgbClr val="FFFFFF"/>
                </a:solidFill>
                <a:hlinkClick r:id="rId5"/>
              </a:rPr>
              <a:t>The Slice of Life</a:t>
            </a:r>
            <a:endParaRPr lang="en-US" sz="2000" dirty="0"/>
          </a:p>
        </p:txBody>
      </p:sp>
    </p:spTree>
    <p:extLst>
      <p:ext uri="{BB962C8B-B14F-4D97-AF65-F5344CB8AC3E}">
        <p14:creationId xmlns:p14="http://schemas.microsoft.com/office/powerpoint/2010/main" val="3835357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885</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Outlawed Faith (aka Renegade)</vt:lpstr>
      <vt:lpstr>Synopsis: (Steampunk/Western/Sci-Fi)</vt:lpstr>
      <vt:lpstr>Creator/Director</vt:lpstr>
      <vt:lpstr>“Proof-of-Concept” </vt:lpstr>
      <vt:lpstr>Character Profiles</vt:lpstr>
      <vt:lpstr>Known Talent</vt:lpstr>
      <vt:lpstr>Target audience – “The Tribe”</vt:lpstr>
      <vt:lpstr>Potential Production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Outlawed Faith</dc:title>
  <dc:creator>Ron Newcomb</dc:creator>
  <cp:lastModifiedBy>Ron Newcomb</cp:lastModifiedBy>
  <cp:revision>32</cp:revision>
  <dcterms:created xsi:type="dcterms:W3CDTF">2018-05-06T23:17:57Z</dcterms:created>
  <dcterms:modified xsi:type="dcterms:W3CDTF">2019-09-15T18:59:07Z</dcterms:modified>
</cp:coreProperties>
</file>